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7" r:id="rId2"/>
    <p:sldId id="258" r:id="rId3"/>
    <p:sldId id="267" r:id="rId4"/>
    <p:sldId id="273" r:id="rId5"/>
    <p:sldId id="272" r:id="rId6"/>
    <p:sldId id="275" r:id="rId7"/>
    <p:sldId id="279" r:id="rId8"/>
    <p:sldId id="281" r:id="rId9"/>
    <p:sldId id="269" r:id="rId10"/>
    <p:sldId id="319" r:id="rId11"/>
    <p:sldId id="320" r:id="rId12"/>
    <p:sldId id="270" r:id="rId13"/>
    <p:sldId id="280" r:id="rId14"/>
    <p:sldId id="288" r:id="rId15"/>
    <p:sldId id="289" r:id="rId16"/>
    <p:sldId id="287" r:id="rId17"/>
    <p:sldId id="283" r:id="rId18"/>
    <p:sldId id="284" r:id="rId19"/>
    <p:sldId id="282" r:id="rId20"/>
    <p:sldId id="285" r:id="rId21"/>
    <p:sldId id="323" r:id="rId22"/>
    <p:sldId id="286" r:id="rId23"/>
    <p:sldId id="271" r:id="rId24"/>
    <p:sldId id="266" r:id="rId25"/>
    <p:sldId id="292" r:id="rId26"/>
    <p:sldId id="321" r:id="rId27"/>
    <p:sldId id="293" r:id="rId28"/>
    <p:sldId id="294" r:id="rId29"/>
    <p:sldId id="290" r:id="rId30"/>
    <p:sldId id="291" r:id="rId31"/>
    <p:sldId id="298" r:id="rId32"/>
    <p:sldId id="299" r:id="rId33"/>
    <p:sldId id="300" r:id="rId34"/>
    <p:sldId id="295" r:id="rId35"/>
    <p:sldId id="296" r:id="rId36"/>
    <p:sldId id="302" r:id="rId37"/>
    <p:sldId id="297" r:id="rId38"/>
    <p:sldId id="301" r:id="rId39"/>
    <p:sldId id="303" r:id="rId40"/>
    <p:sldId id="304" r:id="rId41"/>
    <p:sldId id="305" r:id="rId42"/>
    <p:sldId id="306" r:id="rId43"/>
    <p:sldId id="307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22" r:id="rId55"/>
    <p:sldId id="324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8A"/>
    <a:srgbClr val="E06546"/>
    <a:srgbClr val="FFD966"/>
    <a:srgbClr val="E5CEC6"/>
    <a:srgbClr val="2EA6AB"/>
    <a:srgbClr val="FFF06B"/>
    <a:srgbClr val="719AF5"/>
    <a:srgbClr val="FF3B3B"/>
    <a:srgbClr val="FFFF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7" autoAdjust="0"/>
    <p:restoredTop sz="84321" autoAdjust="0"/>
  </p:normalViewPr>
  <p:slideViewPr>
    <p:cSldViewPr snapToGrid="0">
      <p:cViewPr varScale="1">
        <p:scale>
          <a:sx n="87" d="100"/>
          <a:sy n="87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9DECA-E71B-4B88-A350-717DCE633A1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E5007-6531-49CE-AD60-2543FFBD8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6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853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02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343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5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62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4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4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8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46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E5007-6531-49CE-AD60-2543FFBD8B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735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6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8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2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9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77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8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1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7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46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2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6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10" Type="http://schemas.openxmlformats.org/officeDocument/2006/relationships/image" Target="../media/image48.png"/><Relationship Id="rId4" Type="http://schemas.openxmlformats.org/officeDocument/2006/relationships/image" Target="../media/image1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.png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ello.com/b/o3e9VVuB/gooslegoosle-timeline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9267857" y="4443059"/>
            <a:ext cx="1798183" cy="739487"/>
          </a:xfrm>
          <a:prstGeom prst="round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b="1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</a:t>
            </a:r>
            <a:r>
              <a:rPr lang="ko-KR" altLang="en-US" sz="1600" b="1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강성빈</a:t>
            </a:r>
            <a:endParaRPr lang="ko-KR" altLang="en-US" sz="16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267857" y="3433182"/>
            <a:ext cx="1798183" cy="739487"/>
          </a:xfrm>
          <a:prstGeom prst="roundRect">
            <a:avLst/>
          </a:prstGeom>
          <a:solidFill>
            <a:srgbClr val="E5C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b="1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</a:t>
            </a:r>
            <a:r>
              <a:rPr lang="ko-KR" altLang="en-US" sz="1600" b="1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천병재</a:t>
            </a:r>
            <a:endParaRPr lang="ko-KR" altLang="en-US" sz="16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1F9475-C5C7-B6B5-5BAA-0519582420E2}"/>
              </a:ext>
            </a:extLst>
          </p:cNvPr>
          <p:cNvGrpSpPr/>
          <p:nvPr/>
        </p:nvGrpSpPr>
        <p:grpSpPr>
          <a:xfrm>
            <a:off x="9876055" y="2875111"/>
            <a:ext cx="150490" cy="161511"/>
            <a:chOff x="9163879" y="735497"/>
            <a:chExt cx="228722" cy="2454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D199D3B-C1A2-A628-81CC-CAB2584FA96F}"/>
                </a:ext>
              </a:extLst>
            </p:cNvPr>
            <p:cNvSpPr/>
            <p:nvPr/>
          </p:nvSpPr>
          <p:spPr>
            <a:xfrm>
              <a:off x="9163879" y="735497"/>
              <a:ext cx="52698" cy="526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5312C-45F6-6E87-3C15-A1640E95DBB9}"/>
                </a:ext>
              </a:extLst>
            </p:cNvPr>
            <p:cNvSpPr/>
            <p:nvPr/>
          </p:nvSpPr>
          <p:spPr>
            <a:xfrm>
              <a:off x="9251891" y="735497"/>
              <a:ext cx="52698" cy="526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7D8A199-2986-B88A-572B-4C39FF09415F}"/>
                </a:ext>
              </a:extLst>
            </p:cNvPr>
            <p:cNvSpPr/>
            <p:nvPr/>
          </p:nvSpPr>
          <p:spPr>
            <a:xfrm>
              <a:off x="9339903" y="735497"/>
              <a:ext cx="52698" cy="526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74DFC10-2CC1-11AC-FD84-82FCAD8BD732}"/>
                </a:ext>
              </a:extLst>
            </p:cNvPr>
            <p:cNvSpPr/>
            <p:nvPr/>
          </p:nvSpPr>
          <p:spPr>
            <a:xfrm>
              <a:off x="9163879" y="831884"/>
              <a:ext cx="52698" cy="526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8C6FD0B-6917-3DA4-634C-EA9B831076B0}"/>
                </a:ext>
              </a:extLst>
            </p:cNvPr>
            <p:cNvSpPr/>
            <p:nvPr/>
          </p:nvSpPr>
          <p:spPr>
            <a:xfrm>
              <a:off x="9251891" y="831884"/>
              <a:ext cx="52698" cy="526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751E218-97BA-FE16-73B0-447F406CA957}"/>
                </a:ext>
              </a:extLst>
            </p:cNvPr>
            <p:cNvSpPr/>
            <p:nvPr/>
          </p:nvSpPr>
          <p:spPr>
            <a:xfrm>
              <a:off x="9339903" y="831884"/>
              <a:ext cx="52698" cy="526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C25A048-E2CA-2413-2772-810BC7D5437D}"/>
                </a:ext>
              </a:extLst>
            </p:cNvPr>
            <p:cNvSpPr/>
            <p:nvPr/>
          </p:nvSpPr>
          <p:spPr>
            <a:xfrm>
              <a:off x="9163879" y="928271"/>
              <a:ext cx="52698" cy="526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DAAB304-066E-395F-2565-7F0FFACC9FB3}"/>
                </a:ext>
              </a:extLst>
            </p:cNvPr>
            <p:cNvSpPr/>
            <p:nvPr/>
          </p:nvSpPr>
          <p:spPr>
            <a:xfrm>
              <a:off x="9251891" y="928271"/>
              <a:ext cx="52698" cy="526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DE34298-159C-5CD9-CC54-ED78EE561547}"/>
                </a:ext>
              </a:extLst>
            </p:cNvPr>
            <p:cNvSpPr/>
            <p:nvPr/>
          </p:nvSpPr>
          <p:spPr>
            <a:xfrm>
              <a:off x="9339903" y="928271"/>
              <a:ext cx="52698" cy="526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FB80DD9-B67E-631A-6D35-EC96A6291518}"/>
              </a:ext>
            </a:extLst>
          </p:cNvPr>
          <p:cNvGrpSpPr/>
          <p:nvPr/>
        </p:nvGrpSpPr>
        <p:grpSpPr>
          <a:xfrm>
            <a:off x="1171852" y="6087271"/>
            <a:ext cx="7365396" cy="284136"/>
            <a:chOff x="444000" y="6469687"/>
            <a:chExt cx="6768000" cy="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ABC643-7A61-FF64-E96C-B0D7076CDE47}"/>
                </a:ext>
              </a:extLst>
            </p:cNvPr>
            <p:cNvCxnSpPr>
              <a:cxnSpLocks/>
            </p:cNvCxnSpPr>
            <p:nvPr/>
          </p:nvCxnSpPr>
          <p:spPr>
            <a:xfrm>
              <a:off x="444000" y="6469687"/>
              <a:ext cx="6768000" cy="0"/>
            </a:xfrm>
            <a:prstGeom prst="line">
              <a:avLst/>
            </a:prstGeom>
            <a:ln w="25400">
              <a:solidFill>
                <a:schemeClr val="bg1">
                  <a:alpha val="1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56F3320-9425-0CAF-D6BB-E73027C96800}"/>
                </a:ext>
              </a:extLst>
            </p:cNvPr>
            <p:cNvCxnSpPr>
              <a:cxnSpLocks/>
            </p:cNvCxnSpPr>
            <p:nvPr/>
          </p:nvCxnSpPr>
          <p:spPr>
            <a:xfrm>
              <a:off x="444000" y="6469687"/>
              <a:ext cx="3600000" cy="0"/>
            </a:xfrm>
            <a:prstGeom prst="line">
              <a:avLst/>
            </a:prstGeom>
            <a:ln w="254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F0A8748-7008-352A-C0C8-6A8AC675483C}"/>
                </a:ext>
              </a:extLst>
            </p:cNvPr>
            <p:cNvCxnSpPr>
              <a:cxnSpLocks/>
            </p:cNvCxnSpPr>
            <p:nvPr/>
          </p:nvCxnSpPr>
          <p:spPr>
            <a:xfrm>
              <a:off x="444000" y="6469687"/>
              <a:ext cx="120553" cy="0"/>
            </a:xfrm>
            <a:prstGeom prst="line">
              <a:avLst/>
            </a:prstGeom>
            <a:ln w="25400">
              <a:solidFill>
                <a:srgbClr val="EA252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9524078" y="3587994"/>
            <a:ext cx="429861" cy="429861"/>
            <a:chOff x="215317" y="343634"/>
            <a:chExt cx="684000" cy="68400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9521438" y="4597871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2" y="1768979"/>
            <a:ext cx="7365397" cy="40459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8089B1-541F-4B89-831C-DBA1654F61B7}"/>
              </a:ext>
            </a:extLst>
          </p:cNvPr>
          <p:cNvSpPr/>
          <p:nvPr/>
        </p:nvSpPr>
        <p:spPr>
          <a:xfrm>
            <a:off x="1171852" y="2495371"/>
            <a:ext cx="7365396" cy="273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600" i="1" kern="0" smtClean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Goosle </a:t>
            </a:r>
            <a:r>
              <a:rPr lang="en-US" altLang="ko-KR" sz="3600" i="1" kern="0" err="1" smtClean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Goosle</a:t>
            </a:r>
            <a:endParaRPr lang="en-US" altLang="ko-KR" sz="3600" i="1" kern="0" smtClean="0">
              <a:ln w="952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r>
              <a:rPr lang="en-US" altLang="ko-KR" sz="1000" kern="0" smtClean="0">
                <a:solidFill>
                  <a:prstClr val="white"/>
                </a:solidFill>
              </a:rPr>
              <a:t>Enjoy your Food</a:t>
            </a: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1852" y="585134"/>
            <a:ext cx="6986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Project :</a:t>
            </a:r>
            <a:r>
              <a:rPr lang="ko-KR" altLang="en-US" sz="44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구슬구슬</a:t>
            </a:r>
            <a:endParaRPr lang="en-US" altLang="ko-KR" sz="440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166949" y="2762145"/>
            <a:ext cx="901803" cy="387444"/>
          </a:xfrm>
          <a:prstGeom prst="roundRect">
            <a:avLst/>
          </a:prstGeom>
          <a:solidFill>
            <a:srgbClr val="9BC0D3"/>
          </a:solidFill>
          <a:ln>
            <a:noFill/>
          </a:ln>
          <a:effectLst>
            <a:outerShdw blurRad="63500" sx="102000" sy="102000" algn="ctr" rotWithShape="0">
              <a:srgbClr val="81AAB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팀원 소개</a:t>
            </a:r>
            <a:r>
              <a:rPr lang="ko-KR" altLang="en-US" sz="1000" smtClean="0">
                <a:solidFill>
                  <a:prstClr val="white"/>
                </a:solidFill>
              </a:rPr>
              <a:t>▼</a:t>
            </a:r>
            <a:endParaRPr lang="ko-KR" altLang="en-US" sz="1000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48" y="709302"/>
            <a:ext cx="813817" cy="645274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9267856" y="5337358"/>
            <a:ext cx="1798183" cy="739487"/>
          </a:xfrm>
          <a:prstGeom prst="roundRect">
            <a:avLst/>
          </a:prstGeom>
          <a:solidFill>
            <a:srgbClr val="48B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b="1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</a:t>
            </a:r>
            <a:r>
              <a:rPr lang="ko-KR" altLang="en-US" sz="1600" b="1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ㅅㅂㄱ</a:t>
            </a:r>
            <a:r>
              <a:rPr lang="en-US" altLang="ko-KR" sz="1600" b="1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….</a:t>
            </a:r>
            <a:endParaRPr lang="ko-KR" altLang="en-US" sz="16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사각형: 둥근 모서리 55">
            <a:extLst>
              <a:ext uri="{FF2B5EF4-FFF2-40B4-BE49-F238E27FC236}">
                <a16:creationId xmlns:a16="http://schemas.microsoft.com/office/drawing/2014/main" id="{D53D766B-95B0-9E7F-E503-C832D3505914}"/>
              </a:ext>
            </a:extLst>
          </p:cNvPr>
          <p:cNvSpPr/>
          <p:nvPr/>
        </p:nvSpPr>
        <p:spPr>
          <a:xfrm>
            <a:off x="9521438" y="5492170"/>
            <a:ext cx="429861" cy="429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6000">
                <a:schemeClr val="bg1"/>
              </a:gs>
              <a:gs pos="86000">
                <a:srgbClr val="4E5DA7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1050" kern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36" y="5497233"/>
            <a:ext cx="431563" cy="4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기술 및 라이브러리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484701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806924" y="858656"/>
            <a:ext cx="2560493" cy="255634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952808" y="856904"/>
            <a:ext cx="2560493" cy="255634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505291" y="856905"/>
            <a:ext cx="2560493" cy="255634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563462" y="3350682"/>
            <a:ext cx="964652" cy="25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사용언어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303211" y="3316742"/>
            <a:ext cx="964652" cy="25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808705" y="3333279"/>
            <a:ext cx="964652" cy="25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17" y="1013827"/>
            <a:ext cx="886378" cy="886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5" y="2365160"/>
            <a:ext cx="693541" cy="6935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17" y="2744596"/>
            <a:ext cx="1786261" cy="3374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46" y="889348"/>
            <a:ext cx="1002902" cy="10029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38422" r="19437" b="33474"/>
          <a:stretch/>
        </p:blipFill>
        <p:spPr>
          <a:xfrm>
            <a:off x="8002283" y="2230819"/>
            <a:ext cx="1612844" cy="6964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76" y="2035234"/>
            <a:ext cx="1643373" cy="123324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99" y="1561371"/>
            <a:ext cx="1012021" cy="10120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7655" y="1344628"/>
            <a:ext cx="1485900" cy="3714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75" y="1965092"/>
            <a:ext cx="580479" cy="5804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49" y="1030651"/>
            <a:ext cx="1079489" cy="3778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t="25518" r="22531" b="27151"/>
          <a:stretch/>
        </p:blipFill>
        <p:spPr>
          <a:xfrm>
            <a:off x="9397386" y="916166"/>
            <a:ext cx="1052180" cy="4923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82" y="1015255"/>
            <a:ext cx="1135621" cy="858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47" y="1517191"/>
            <a:ext cx="981372" cy="7909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18684" y="2189561"/>
            <a:ext cx="741415" cy="35119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24514" y="2609670"/>
            <a:ext cx="709041" cy="2608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31542" y="2979247"/>
            <a:ext cx="1493886" cy="186425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806924" y="3678540"/>
            <a:ext cx="2560493" cy="255634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563462" y="6170566"/>
            <a:ext cx="964652" cy="25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505291" y="3678378"/>
            <a:ext cx="2560493" cy="255634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261828" y="6170405"/>
            <a:ext cx="1216090" cy="2482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 </a:t>
            </a:r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946067" y="3688114"/>
            <a:ext cx="2560493" cy="255634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702605" y="6180140"/>
            <a:ext cx="964652" cy="2579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96" y="4909044"/>
            <a:ext cx="1875399" cy="694178"/>
          </a:xfrm>
          <a:prstGeom prst="rect">
            <a:avLst/>
          </a:prstGeom>
        </p:spPr>
      </p:pic>
      <p:pic>
        <p:nvPicPr>
          <p:cNvPr id="1026" name="Picture 2" descr="Home - JSTL Construction LTD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78" y="3994184"/>
            <a:ext cx="902680" cy="90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53" y="985427"/>
            <a:ext cx="1150140" cy="73067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75" y="4052521"/>
            <a:ext cx="1152255" cy="6285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" y="5429968"/>
            <a:ext cx="2078460" cy="576901"/>
          </a:xfrm>
          <a:prstGeom prst="rect">
            <a:avLst/>
          </a:prstGeom>
        </p:spPr>
      </p:pic>
      <p:pic>
        <p:nvPicPr>
          <p:cNvPr id="1028" name="Picture 4" descr="Summernote - Super Simple WYSIWYG editor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51" y="3796705"/>
            <a:ext cx="862480" cy="86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28334" y="4615561"/>
            <a:ext cx="899299" cy="1879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01760" y="5300470"/>
            <a:ext cx="1594232" cy="498198"/>
          </a:xfrm>
          <a:prstGeom prst="rect">
            <a:avLst/>
          </a:prstGeom>
        </p:spPr>
      </p:pic>
      <p:pic>
        <p:nvPicPr>
          <p:cNvPr id="1032" name="Picture 8" descr="Swiper - The Most Modern Mobile Touch Slider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20" y="4292999"/>
            <a:ext cx="1154652" cy="65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220-CSRF-Facebook-Logo-1 - CSRF - Cushing's Support &amp; Research Foundation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534" y="4042075"/>
            <a:ext cx="1025831" cy="102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2" descr="4) 로그인1 -SpringSecurity &amp; JWT 개념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225" y="5119970"/>
            <a:ext cx="1424364" cy="61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96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기술 및 라이브러리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484701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256299" y="1768826"/>
            <a:ext cx="55718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사용언어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JAVA/ CSS/ JS/ HTML5 </a:t>
            </a: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RDBMS : MYSQL</a:t>
            </a: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빌드 관리도구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GRADLE</a:t>
            </a: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ORM :  JPA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구현체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Hibernate</a:t>
            </a: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템플릿 엔진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JSP</a:t>
            </a: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Jasper, 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Jstl,Security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-tag, Lombok, JDBC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ibernate,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lrm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Jquery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Nurigo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SDK, Mail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Chart, 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DatePicker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ummernote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wiper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Spring-boot- Starter: Data- 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Jpa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alidation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94487" y="1716311"/>
            <a:ext cx="44342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API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REST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API,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도로명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Kakao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API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Google API</a:t>
            </a:r>
          </a:p>
          <a:p>
            <a:pPr marL="285750" indent="-285750">
              <a:buFontTx/>
              <a:buChar char="-"/>
            </a:pP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Naver 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endParaRPr lang="en-US" altLang="ko-KR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누리고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웹개발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프레임워크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Spring boot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Bootstrap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Security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Csrf_token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71434" y="976657"/>
            <a:ext cx="2579823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4" y="927321"/>
            <a:ext cx="291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 dirty="0" smtClean="0"/>
              <a:t>Detail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4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59718" y="2113928"/>
            <a:ext cx="6986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전략</a:t>
            </a:r>
            <a:endParaRPr lang="en-US" altLang="ko-KR" sz="880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75" y="2837203"/>
            <a:ext cx="2198538" cy="17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284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2533025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1175574" y="976657"/>
            <a:ext cx="2603212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3" y="927321"/>
            <a:ext cx="273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SiteMap - 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546" y="1482613"/>
            <a:ext cx="6864078" cy="27967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64" y="4167552"/>
            <a:ext cx="5399011" cy="2010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546" y="4194992"/>
            <a:ext cx="5507401" cy="19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2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284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1175575" y="976657"/>
            <a:ext cx="2537110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4" y="927321"/>
            <a:ext cx="2675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SiteMap - 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61820" y="2037757"/>
            <a:ext cx="1277957" cy="445659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>
            <a:off x="5700799" y="2483416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134959" y="2889487"/>
            <a:ext cx="9131679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433063" y="3318418"/>
            <a:ext cx="1551582" cy="445659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147551" y="2884578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2158532" y="3329877"/>
            <a:ext cx="1296039" cy="445659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2775477" y="2913308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4433167" y="3306244"/>
            <a:ext cx="1291863" cy="445659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매거진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5077939" y="2889487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>
            <a:off x="6129341" y="3318418"/>
            <a:ext cx="1277957" cy="46761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8571091" y="2901850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7844349" y="3329876"/>
            <a:ext cx="1369745" cy="445659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752407" y="2901850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9605242" y="3318419"/>
            <a:ext cx="1277957" cy="445659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정보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0244221" y="2901850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0243859" y="3769393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0253590" y="4307409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10253590" y="4867459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10231894" y="5461016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1154718" y="3732200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1142126" y="4326102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806904" y="2879421"/>
            <a:ext cx="5655" cy="136216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3101490" y="4251653"/>
            <a:ext cx="1372059" cy="445659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검색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806903" y="4644991"/>
            <a:ext cx="5656" cy="286513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602"/>
            <a:ext cx="2533025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074957" y="3732177"/>
            <a:ext cx="0" cy="24937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모서리가 둥근 직사각형 91"/>
          <p:cNvSpPr/>
          <p:nvPr/>
        </p:nvSpPr>
        <p:spPr>
          <a:xfrm>
            <a:off x="4562252" y="3919686"/>
            <a:ext cx="10899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매거진 쓰</a:t>
            </a:r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5074957" y="4316158"/>
            <a:ext cx="0" cy="24937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94"/>
          <p:cNvSpPr/>
          <p:nvPr/>
        </p:nvSpPr>
        <p:spPr>
          <a:xfrm>
            <a:off x="4546434" y="4480810"/>
            <a:ext cx="1144772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매거진 디테일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6780643" y="3779606"/>
            <a:ext cx="0" cy="24937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6278997" y="3966249"/>
            <a:ext cx="10899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쓰기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>
            <a:off x="6780643" y="4359201"/>
            <a:ext cx="0" cy="24937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6296323" y="4561840"/>
            <a:ext cx="10899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디테일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>
            <a:off x="8564001" y="3757298"/>
            <a:ext cx="0" cy="24937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7995742" y="3943460"/>
            <a:ext cx="11518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 작성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8564001" y="4339294"/>
            <a:ext cx="0" cy="249376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7932148" y="4555835"/>
            <a:ext cx="1303099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 디테일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242536" y="4821076"/>
            <a:ext cx="10899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디테일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97143" y="3937901"/>
            <a:ext cx="10899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찾기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64129" y="4505942"/>
            <a:ext cx="120731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741715" y="3919686"/>
            <a:ext cx="10899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프로필 수정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9737333" y="4489638"/>
            <a:ext cx="10899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리뷰 관리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737327" y="5075944"/>
            <a:ext cx="10899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예약 관리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9737326" y="5668704"/>
            <a:ext cx="1089965" cy="415376"/>
          </a:xfrm>
          <a:prstGeom prst="roundRect">
            <a:avLst/>
          </a:prstGeom>
          <a:solidFill>
            <a:srgbClr val="2E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고객센터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05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284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1175574" y="976657"/>
            <a:ext cx="2995996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3" y="927321"/>
            <a:ext cx="3035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SiteMap - 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984702" y="2247076"/>
            <a:ext cx="1277957" cy="445659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>
            <a:off x="5623681" y="2692735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57841" y="3098806"/>
            <a:ext cx="9131679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355945" y="3527737"/>
            <a:ext cx="1551582" cy="445659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등록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070433" y="3093897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2268703" y="3539196"/>
            <a:ext cx="1296039" cy="445659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등록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2907682" y="3122627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4105469" y="3549694"/>
            <a:ext cx="1291863" cy="445659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수정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4744448" y="3133125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>
            <a:off x="6052223" y="3517240"/>
            <a:ext cx="1277957" cy="750826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가게 바로가기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8493973" y="3111169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7767231" y="3539195"/>
            <a:ext cx="1369745" cy="445659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관리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675289" y="3111169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9528124" y="3527738"/>
            <a:ext cx="1277957" cy="445659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0167103" y="3111169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9320271" y="4174167"/>
            <a:ext cx="1752968" cy="4456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일별 예약건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0166741" y="3978712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0176472" y="4604864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10176472" y="5231016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9145486" y="4786584"/>
            <a:ext cx="1927752" cy="445659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한달 주별 예약건 수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9245909" y="4174167"/>
            <a:ext cx="1827330" cy="445659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일별 예약건 수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9055865" y="5423871"/>
            <a:ext cx="2010139" cy="445659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개월 월별 예약건 수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602"/>
            <a:ext cx="2533025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2279720" y="4173253"/>
            <a:ext cx="1207315" cy="415376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등록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907320" y="3976571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4114635" y="4181138"/>
            <a:ext cx="1207315" cy="415376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정보 수정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4742235" y="3984456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4105469" y="4764297"/>
            <a:ext cx="1207315" cy="415376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수정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4733069" y="4567615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6067448" y="4453601"/>
            <a:ext cx="1207315" cy="415376"/>
          </a:xfrm>
          <a:prstGeom prst="roundRect">
            <a:avLst/>
          </a:prstGeom>
          <a:solidFill>
            <a:srgbClr val="FFF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디테일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6695048" y="4256919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18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284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1175574" y="976657"/>
            <a:ext cx="2876972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4" y="927321"/>
            <a:ext cx="3152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SiteMap - 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17752" y="2158940"/>
            <a:ext cx="1277957" cy="445659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>
            <a:off x="5656731" y="2604599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90891" y="3010670"/>
            <a:ext cx="9131679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388995" y="3439601"/>
            <a:ext cx="1551582" cy="445659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관리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103483" y="3005761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2960018" y="3429104"/>
            <a:ext cx="1296039" cy="445659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관리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608038" y="3005760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7066866" y="3417060"/>
            <a:ext cx="1291863" cy="445659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고객센터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7712797" y="3005760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9561174" y="3439602"/>
            <a:ext cx="1277957" cy="445659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0200153" y="3023033"/>
            <a:ext cx="0" cy="40607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9353321" y="4086031"/>
            <a:ext cx="1752968" cy="445659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일별 예약건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0199791" y="3890576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0209522" y="4516728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10209522" y="5142880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9178536" y="4698448"/>
            <a:ext cx="1927752" cy="445659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일별 리뷰등록 수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9278959" y="4086031"/>
            <a:ext cx="1827330" cy="445659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일별 가입자 수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8923663" y="5335735"/>
            <a:ext cx="2175392" cy="445659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일별 파트너 신청  수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3593974" y="3855740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593974" y="4471007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602"/>
            <a:ext cx="2533025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3019405" y="4055631"/>
            <a:ext cx="1207315" cy="415376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유저 조회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019405" y="4659433"/>
            <a:ext cx="1207315" cy="415376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보낸 메시지 함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037274" y="4047021"/>
            <a:ext cx="1377612" cy="415376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 </a:t>
            </a:r>
            <a:r>
              <a:rPr lang="ko-KR" altLang="en-US" sz="1400" b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센터</a:t>
            </a:r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디테일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7718051" y="3872880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7049841" y="4630180"/>
            <a:ext cx="1377612" cy="415376"/>
          </a:xfrm>
          <a:prstGeom prst="roundRect">
            <a:avLst/>
          </a:prstGeom>
          <a:solidFill>
            <a:srgbClr val="FF9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보내기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7719601" y="4456039"/>
            <a:ext cx="362" cy="19668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20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284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1175574" y="976657"/>
            <a:ext cx="1520491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4" y="927321"/>
            <a:ext cx="163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구분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84" y="1851098"/>
            <a:ext cx="965157" cy="965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1143" y="271477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</a:t>
            </a:r>
            <a:endParaRPr lang="ko-KR" altLang="en-US" sz="32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366128" y="3179793"/>
            <a:ext cx="868661" cy="1222525"/>
          </a:xfrm>
          <a:prstGeom prst="straightConnector1">
            <a:avLst/>
          </a:prstGeom>
          <a:ln w="38100">
            <a:solidFill>
              <a:srgbClr val="E5C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4312334" y="3194390"/>
            <a:ext cx="931718" cy="1115237"/>
          </a:xfrm>
          <a:prstGeom prst="straightConnector1">
            <a:avLst/>
          </a:prstGeom>
          <a:ln w="38100">
            <a:solidFill>
              <a:srgbClr val="E5C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2" y="4112782"/>
            <a:ext cx="880961" cy="8809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45" y="4079612"/>
            <a:ext cx="947299" cy="9472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83" y="1851098"/>
            <a:ext cx="1182765" cy="11827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5038" y="2495209"/>
            <a:ext cx="306670" cy="30667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037582" y="4889753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lang="ko-KR" altLang="en-US" sz="32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26945" y="4889753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</a:t>
            </a:r>
            <a:endParaRPr lang="ko-KR" altLang="en-US" sz="32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20532" y="294164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endParaRPr lang="ko-KR" altLang="en-US" sz="32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5814" y="5403091"/>
            <a:ext cx="232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예약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작성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및 파트너 신고</a:t>
            </a:r>
            <a:endParaRPr lang="ko-KR" altLang="en-US" sz="16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47012" y="3461806"/>
            <a:ext cx="2327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 조회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고객센터 관리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통계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메시지 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승인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375199" y="5349895"/>
            <a:ext cx="2327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및 메뉴 등록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예약관련 데이터 통계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관리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신고</a:t>
            </a: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602"/>
            <a:ext cx="3050818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974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44843" y="104222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1175574" y="976657"/>
            <a:ext cx="1822150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4" y="927321"/>
            <a:ext cx="2030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서비스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39" y="1861700"/>
            <a:ext cx="2878865" cy="4005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50" y="2415750"/>
            <a:ext cx="524904" cy="5249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63" y="2318647"/>
            <a:ext cx="572927" cy="5729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77" y="2099522"/>
            <a:ext cx="565266" cy="3394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9512" y="2111058"/>
            <a:ext cx="75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ko-KR" altLang="en-US" sz="1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52" y="2539898"/>
            <a:ext cx="837854" cy="36753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671474" y="2567763"/>
            <a:ext cx="107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검색 </a:t>
            </a:r>
            <a:endParaRPr lang="ko-KR" altLang="en-US" sz="1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87" y="3165880"/>
            <a:ext cx="837854" cy="36753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573439" y="3202379"/>
            <a:ext cx="107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예약</a:t>
            </a:r>
            <a:endParaRPr lang="ko-KR" altLang="en-US" sz="1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87" y="3759706"/>
            <a:ext cx="837854" cy="36753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619855" y="3784670"/>
            <a:ext cx="107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결제</a:t>
            </a:r>
            <a:endParaRPr lang="ko-KR" altLang="en-US" sz="1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87" y="4334554"/>
            <a:ext cx="837854" cy="36753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594243" y="4369622"/>
            <a:ext cx="107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취소</a:t>
            </a:r>
            <a:r>
              <a:rPr lang="en-US" altLang="ko-KR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방문</a:t>
            </a:r>
            <a:endParaRPr lang="ko-KR" altLang="en-US" sz="1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40" y="4098906"/>
            <a:ext cx="916248" cy="34939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226550" y="4114908"/>
            <a:ext cx="128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승인 및 거절</a:t>
            </a:r>
            <a:endParaRPr lang="ko-KR" altLang="en-US" sz="14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22" y="5171228"/>
            <a:ext cx="916248" cy="34939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22" y="2646704"/>
            <a:ext cx="916248" cy="34939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231122" y="5176646"/>
            <a:ext cx="12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리뷰 댓글 </a:t>
            </a:r>
            <a:endParaRPr lang="ko-KR" altLang="en-US" sz="1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19638" y="2646687"/>
            <a:ext cx="107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가게 등록 </a:t>
            </a:r>
            <a:endParaRPr lang="ko-KR" altLang="en-US" sz="1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화살표 연결선 14"/>
          <p:cNvCxnSpPr>
            <a:endCxn id="75" idx="1"/>
          </p:cNvCxnSpPr>
          <p:nvPr/>
        </p:nvCxnSpPr>
        <p:spPr>
          <a:xfrm>
            <a:off x="6076140" y="2809719"/>
            <a:ext cx="1143498" cy="6245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 flipV="1">
            <a:off x="9541636" y="2831350"/>
            <a:ext cx="655922" cy="17241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8775935" y="2391598"/>
            <a:ext cx="287494" cy="95195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502" y="4951913"/>
            <a:ext cx="837854" cy="36753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96688" y="4976446"/>
            <a:ext cx="107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리뷰</a:t>
            </a:r>
            <a:endParaRPr lang="ko-KR" altLang="en-US" sz="1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9095614" y="3007731"/>
            <a:ext cx="0" cy="8776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9095614" y="3598659"/>
            <a:ext cx="0" cy="8776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9095614" y="4187568"/>
            <a:ext cx="0" cy="8776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9095614" y="4781270"/>
            <a:ext cx="0" cy="8776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>
            <a:off x="8148050" y="3930123"/>
            <a:ext cx="502843" cy="190741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8225388" y="5121907"/>
            <a:ext cx="425505" cy="104061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8172998" y="4321562"/>
            <a:ext cx="477895" cy="101123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969900" y="2881892"/>
            <a:ext cx="1181734" cy="433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lang="ko-KR" altLang="en-US" sz="32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263987" y="2900070"/>
            <a:ext cx="1181734" cy="433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</a:t>
            </a:r>
            <a:endParaRPr lang="ko-KR" altLang="en-US" sz="32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602"/>
            <a:ext cx="3050818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96" y="1861701"/>
            <a:ext cx="2878865" cy="4005601"/>
          </a:xfrm>
          <a:prstGeom prst="rect">
            <a:avLst/>
          </a:prstGeom>
        </p:spPr>
      </p:pic>
      <p:cxnSp>
        <p:nvCxnSpPr>
          <p:cNvPr id="92" name="직선 화살표 연결선 91"/>
          <p:cNvCxnSpPr/>
          <p:nvPr/>
        </p:nvCxnSpPr>
        <p:spPr>
          <a:xfrm flipH="1" flipV="1">
            <a:off x="4226774" y="2809719"/>
            <a:ext cx="1374382" cy="196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21" y="2716854"/>
            <a:ext cx="916248" cy="34939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312147" y="2737018"/>
            <a:ext cx="128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파트너신청</a:t>
            </a:r>
            <a:endParaRPr lang="ko-KR" altLang="en-US" sz="14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8" y="2751818"/>
            <a:ext cx="650794" cy="65079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503" y="3211451"/>
            <a:ext cx="168739" cy="168739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443278" y="3344226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endParaRPr lang="ko-KR" altLang="en-US" sz="32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0" name="직선 화살표 연결선 99"/>
          <p:cNvCxnSpPr/>
          <p:nvPr/>
        </p:nvCxnSpPr>
        <p:spPr>
          <a:xfrm>
            <a:off x="2848928" y="3437267"/>
            <a:ext cx="502227" cy="279899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>
            <a:off x="3734076" y="3313539"/>
            <a:ext cx="0" cy="8776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28" y="3594719"/>
            <a:ext cx="916248" cy="349391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3330454" y="3614883"/>
            <a:ext cx="128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등록</a:t>
            </a:r>
            <a:endParaRPr lang="ko-KR" altLang="en-US" sz="14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3734076" y="4093556"/>
            <a:ext cx="0" cy="8776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28" y="4374736"/>
            <a:ext cx="916248" cy="349391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3330454" y="4394900"/>
            <a:ext cx="128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등록</a:t>
            </a:r>
            <a:endParaRPr lang="ko-KR" altLang="en-US" sz="14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97157" y="3211656"/>
            <a:ext cx="851184" cy="337069"/>
          </a:xfrm>
          <a:prstGeom prst="roundRect">
            <a:avLst/>
          </a:prstGeom>
          <a:solidFill>
            <a:srgbClr val="FF908A"/>
          </a:solidFill>
          <a:ln>
            <a:solidFill>
              <a:srgbClr val="E065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043865" y="3240948"/>
            <a:ext cx="128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승인 및 거절</a:t>
            </a:r>
            <a:endParaRPr lang="ko-KR" altLang="en-US" sz="14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1" name="직선 화살표 연결선 110"/>
          <p:cNvCxnSpPr/>
          <p:nvPr/>
        </p:nvCxnSpPr>
        <p:spPr>
          <a:xfrm flipH="1">
            <a:off x="2864929" y="2860402"/>
            <a:ext cx="436185" cy="268666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76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284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6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175574" y="976657"/>
            <a:ext cx="804055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4" y="927321"/>
            <a:ext cx="1022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58735" y="1598757"/>
            <a:ext cx="0" cy="465511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5280" y="1536570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5280" y="1927865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Partner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5280" y="2319160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Store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5280" y="2710455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Menu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5280" y="3101750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25280" y="3493045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Magazine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25280" y="3884340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5280" y="4275635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25280" y="4666930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Notice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5280" y="5058225"/>
            <a:ext cx="153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Reservation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5280" y="5449520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25280" y="5840812"/>
            <a:ext cx="153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Reply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252546" y="1546876"/>
            <a:ext cx="1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52546" y="1936692"/>
            <a:ext cx="1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정보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252546" y="2326508"/>
            <a:ext cx="1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정보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52546" y="4665404"/>
            <a:ext cx="177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 데이터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52546" y="2716324"/>
            <a:ext cx="1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정보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252546" y="3106140"/>
            <a:ext cx="1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데이터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252546" y="3495956"/>
            <a:ext cx="183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매거진 발행 데이터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252546" y="3885772"/>
            <a:ext cx="1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메시지 데이터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252546" y="4275588"/>
            <a:ext cx="169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고객센터 데이터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52546" y="5055220"/>
            <a:ext cx="177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정보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52546" y="5445036"/>
            <a:ext cx="177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데이터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252546" y="5834853"/>
            <a:ext cx="177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데이터 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602"/>
            <a:ext cx="3494714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59" y="1151194"/>
            <a:ext cx="5373248" cy="52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목차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484701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D0851A1-9A23-ECCB-6FD9-A40A453354CB}"/>
              </a:ext>
            </a:extLst>
          </p:cNvPr>
          <p:cNvCxnSpPr/>
          <p:nvPr/>
        </p:nvCxnSpPr>
        <p:spPr>
          <a:xfrm>
            <a:off x="5091222" y="1511819"/>
            <a:ext cx="2021305" cy="0"/>
          </a:xfrm>
          <a:prstGeom prst="line">
            <a:avLst/>
          </a:prstGeom>
          <a:ln w="95250">
            <a:solidFill>
              <a:srgbClr val="E5CEC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C234713-1A0C-EA97-1A23-2DD225B58149}"/>
              </a:ext>
            </a:extLst>
          </p:cNvPr>
          <p:cNvCxnSpPr/>
          <p:nvPr/>
        </p:nvCxnSpPr>
        <p:spPr>
          <a:xfrm flipH="1">
            <a:off x="3421784" y="2626576"/>
            <a:ext cx="1669438" cy="1552"/>
          </a:xfrm>
          <a:prstGeom prst="line">
            <a:avLst/>
          </a:prstGeom>
          <a:ln w="95250">
            <a:solidFill>
              <a:srgbClr val="E5CEC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85E8F83-E83A-FB5E-2D27-AFFB2871C90D}"/>
              </a:ext>
            </a:extLst>
          </p:cNvPr>
          <p:cNvSpPr/>
          <p:nvPr/>
        </p:nvSpPr>
        <p:spPr>
          <a:xfrm>
            <a:off x="7455488" y="811373"/>
            <a:ext cx="37138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2400" b="1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구슬구슬 프로젝트 소개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1CAF7F-CCE8-B17C-5647-F2E5CB5865A0}"/>
              </a:ext>
            </a:extLst>
          </p:cNvPr>
          <p:cNvSpPr/>
          <p:nvPr/>
        </p:nvSpPr>
        <p:spPr>
          <a:xfrm>
            <a:off x="7455488" y="2589190"/>
            <a:ext cx="37138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기술 및 라이브러리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시 사용한 기술 및 라이브러리</a:t>
            </a:r>
            <a:endParaRPr lang="en-US" altLang="ko-KR" sz="20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41CAF7F-CCE8-B17C-5647-F2E5CB5865A0}"/>
              </a:ext>
            </a:extLst>
          </p:cNvPr>
          <p:cNvSpPr/>
          <p:nvPr/>
        </p:nvSpPr>
        <p:spPr>
          <a:xfrm>
            <a:off x="615693" y="3527669"/>
            <a:ext cx="35220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전략</a:t>
            </a:r>
            <a:endParaRPr lang="en-US" altLang="ko-KR" sz="2400" b="1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구성</a:t>
            </a:r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서비스 </a:t>
            </a:r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Usecase, ERD 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41CAF7F-CCE8-B17C-5647-F2E5CB5865A0}"/>
              </a:ext>
            </a:extLst>
          </p:cNvPr>
          <p:cNvSpPr/>
          <p:nvPr/>
        </p:nvSpPr>
        <p:spPr>
          <a:xfrm>
            <a:off x="7455488" y="4951891"/>
            <a:ext cx="37138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  <a:endParaRPr lang="en-US" altLang="ko-KR" sz="2400" b="1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단위 별 소개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D0851A1-9A23-ECCB-6FD9-A40A453354CB}"/>
              </a:ext>
            </a:extLst>
          </p:cNvPr>
          <p:cNvCxnSpPr/>
          <p:nvPr/>
        </p:nvCxnSpPr>
        <p:spPr>
          <a:xfrm>
            <a:off x="5091221" y="3355617"/>
            <a:ext cx="2021305" cy="0"/>
          </a:xfrm>
          <a:prstGeom prst="line">
            <a:avLst/>
          </a:prstGeom>
          <a:ln w="95250">
            <a:solidFill>
              <a:srgbClr val="E5CEC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C234713-1A0C-EA97-1A23-2DD225B58149}"/>
              </a:ext>
            </a:extLst>
          </p:cNvPr>
          <p:cNvCxnSpPr/>
          <p:nvPr/>
        </p:nvCxnSpPr>
        <p:spPr>
          <a:xfrm flipH="1">
            <a:off x="3419343" y="4804914"/>
            <a:ext cx="1669438" cy="1552"/>
          </a:xfrm>
          <a:prstGeom prst="line">
            <a:avLst/>
          </a:prstGeom>
          <a:ln w="95250">
            <a:solidFill>
              <a:srgbClr val="E5CEC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093293" y="892679"/>
            <a:ext cx="0" cy="5320114"/>
          </a:xfrm>
          <a:prstGeom prst="line">
            <a:avLst/>
          </a:prstGeom>
          <a:ln w="107950">
            <a:solidFill>
              <a:srgbClr val="E5CEC6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D0851A1-9A23-ECCB-6FD9-A40A453354CB}"/>
              </a:ext>
            </a:extLst>
          </p:cNvPr>
          <p:cNvCxnSpPr/>
          <p:nvPr/>
        </p:nvCxnSpPr>
        <p:spPr>
          <a:xfrm>
            <a:off x="5091221" y="5388093"/>
            <a:ext cx="2021305" cy="0"/>
          </a:xfrm>
          <a:prstGeom prst="line">
            <a:avLst/>
          </a:prstGeom>
          <a:ln w="95250">
            <a:solidFill>
              <a:srgbClr val="E5CEC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1CAF7F-CCE8-B17C-5647-F2E5CB5865A0}"/>
              </a:ext>
            </a:extLst>
          </p:cNvPr>
          <p:cNvSpPr/>
          <p:nvPr/>
        </p:nvSpPr>
        <p:spPr>
          <a:xfrm>
            <a:off x="575241" y="1734975"/>
            <a:ext cx="37138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 &amp; </a:t>
            </a:r>
            <a:r>
              <a:rPr lang="ko-KR" altLang="en-US" sz="2400" b="1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역할분담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계획 및 역할 분담 </a:t>
            </a:r>
            <a:endParaRPr lang="en-US" altLang="ko-KR" sz="200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175573" y="981552"/>
            <a:ext cx="747495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136534" y="932216"/>
            <a:ext cx="1163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114138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1175573" y="976657"/>
            <a:ext cx="3155253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3" y="927321"/>
            <a:ext cx="328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주소설계</a:t>
            </a:r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93619"/>
            <a:ext cx="3494714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14535"/>
              </p:ext>
            </p:extLst>
          </p:nvPr>
        </p:nvGraphicFramePr>
        <p:xfrm>
          <a:off x="1540549" y="1956376"/>
          <a:ext cx="8661069" cy="3907122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966552">
                  <a:extLst>
                    <a:ext uri="{9D8B030D-6E8A-4147-A177-3AD203B41FA5}">
                      <a16:colId xmlns:a16="http://schemas.microsoft.com/office/drawing/2014/main" val="1208727129"/>
                    </a:ext>
                  </a:extLst>
                </a:gridCol>
                <a:gridCol w="3807495">
                  <a:extLst>
                    <a:ext uri="{9D8B030D-6E8A-4147-A177-3AD203B41FA5}">
                      <a16:colId xmlns:a16="http://schemas.microsoft.com/office/drawing/2014/main" val="3096754588"/>
                    </a:ext>
                  </a:extLst>
                </a:gridCol>
                <a:gridCol w="2887022">
                  <a:extLst>
                    <a:ext uri="{9D8B030D-6E8A-4147-A177-3AD203B41FA5}">
                      <a16:colId xmlns:a16="http://schemas.microsoft.com/office/drawing/2014/main" val="2314064515"/>
                    </a:ext>
                  </a:extLst>
                </a:gridCol>
              </a:tblGrid>
              <a:tr h="338814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REQUESET</a:t>
                      </a:r>
                      <a:endParaRPr lang="ko-KR" altLang="en-US" sz="20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RESPONSE</a:t>
                      </a:r>
                      <a:endParaRPr lang="ko-KR" altLang="en-US" sz="20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0608567"/>
                  </a:ext>
                </a:extLst>
              </a:tr>
              <a:tr h="5848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 요청</a:t>
                      </a:r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사용자 도메인</a:t>
                      </a:r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 </a:t>
                      </a:r>
                      <a:r>
                        <a:rPr lang="ko-KR" altLang="en-US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기능</a:t>
                      </a:r>
                      <a:endParaRPr lang="en-US" altLang="ko-KR" sz="160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사용자 도메인 </a:t>
                      </a:r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: user,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partner, admin</a:t>
                      </a:r>
                      <a:endParaRPr lang="ko-KR" altLang="en-US" sz="16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.JSP</a:t>
                      </a:r>
                    </a:p>
                    <a:p>
                      <a:pPr latinLnBrk="1"/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ERROR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처리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: Error.jsp</a:t>
                      </a:r>
                      <a:endParaRPr lang="ko-KR" altLang="en-US" sz="16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48492"/>
                  </a:ext>
                </a:extLst>
              </a:tr>
              <a:tr h="2061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API</a:t>
                      </a:r>
                      <a:r>
                        <a:rPr lang="en-US" altLang="ko-KR" sz="20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20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데이터 요청 </a:t>
                      </a:r>
                      <a:endParaRPr lang="ko-KR" altLang="en-US" sz="20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“api/ </a:t>
                      </a:r>
                      <a:r>
                        <a:rPr lang="ko-KR" altLang="en-US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요청 데이터 테이블명</a:t>
                      </a:r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</a:t>
                      </a:r>
                      <a:r>
                        <a:rPr lang="ko-KR" altLang="en-US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기능</a:t>
                      </a:r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”</a:t>
                      </a:r>
                    </a:p>
                    <a:p>
                      <a:pPr latinLnBrk="1"/>
                      <a:endParaRPr lang="en-US" altLang="ko-KR" sz="160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- 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요청 데이터가 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table_id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일 경우</a:t>
                      </a:r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   -&gt; PathVariable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방식</a:t>
                      </a:r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latinLnBrk="1"/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요청 데이터가 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id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 아닐 경우</a:t>
                      </a:r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   -&gt; parameter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방식</a:t>
                      </a:r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요청 데이터가 캡슐화가 필요할 경우 </a:t>
                      </a:r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   -&gt; DTO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방식</a:t>
                      </a:r>
                      <a:endParaRPr lang="ko-KR" altLang="en-US" sz="16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Response</a:t>
                      </a:r>
                    </a:p>
                    <a:p>
                      <a:pPr latinLnBrk="1"/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- httpStatusCode</a:t>
                      </a:r>
                    </a:p>
                    <a:p>
                      <a:pPr latinLnBrk="1"/>
                      <a:r>
                        <a:rPr lang="en-US" altLang="ko-KR" sz="16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- responseData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/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승인 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or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거부</a:t>
                      </a:r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latinLnBrk="1"/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승인 거부 시</a:t>
                      </a:r>
                      <a:endParaRPr lang="en-US" altLang="ko-KR" sz="1600" baseline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  -&gt; httpStatusCode 403 </a:t>
                      </a:r>
                      <a:r>
                        <a:rPr lang="ko-KR" altLang="en-US" sz="16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반환</a:t>
                      </a:r>
                      <a:endParaRPr lang="ko-KR" altLang="en-US" sz="16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224854"/>
                  </a:ext>
                </a:extLst>
              </a:tr>
              <a:tr h="33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20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</a:t>
                      </a:r>
                      <a:r>
                        <a:rPr lang="ko-KR" altLang="en-US" sz="20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 규칙</a:t>
                      </a:r>
                      <a:endParaRPr lang="ko-KR" altLang="en-US" sz="20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Session</a:t>
                      </a:r>
                      <a:r>
                        <a:rPr lang="ko-KR" altLang="en-US" sz="1200" baseline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 저장되어 있는 사용자의 정보와 데이터를 생성한 생성자와 일치 여부 확인 후 수정 삭제 </a:t>
                      </a:r>
                      <a:endParaRPr lang="ko-KR" altLang="en-US" sz="12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11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887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114138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1175573" y="976657"/>
            <a:ext cx="3155253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3" y="927321"/>
            <a:ext cx="328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주소설계</a:t>
            </a:r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93619"/>
            <a:ext cx="3494714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705" y="2540959"/>
            <a:ext cx="3056691" cy="30556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52" y="2540959"/>
            <a:ext cx="3521718" cy="1364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295" y="4299435"/>
            <a:ext cx="3521718" cy="13221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t="3294" r="4753" b="46802"/>
          <a:stretch/>
        </p:blipFill>
        <p:spPr>
          <a:xfrm>
            <a:off x="4798926" y="2540959"/>
            <a:ext cx="2389427" cy="16674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58782" r="4925" b="4645"/>
          <a:stretch/>
        </p:blipFill>
        <p:spPr>
          <a:xfrm>
            <a:off x="4798926" y="4461476"/>
            <a:ext cx="2339866" cy="113509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13854" y="1838461"/>
            <a:ext cx="143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98925" y="1838461"/>
            <a:ext cx="2112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Response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45705" y="1838461"/>
            <a:ext cx="23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Controller Error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64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104711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>
                <a:solidFill>
                  <a:prstClr val="white"/>
                </a:solidFill>
              </a:endParaRPr>
            </a:p>
            <a:p>
              <a:pPr algn="ctr"/>
              <a:endParaRPr lang="en-US" altLang="ko-KR" smtClean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전략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1175574" y="976657"/>
            <a:ext cx="2331198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4" y="927321"/>
            <a:ext cx="243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 Flow 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995595" y="2517857"/>
            <a:ext cx="5648018" cy="315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917377" y="3735786"/>
            <a:ext cx="4338375" cy="0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24142" y="1956376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TimeLine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95595" y="2397588"/>
            <a:ext cx="0" cy="244334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209130" y="2438476"/>
            <a:ext cx="169683" cy="159362"/>
          </a:xfrm>
          <a:prstGeom prst="ellipse">
            <a:avLst/>
          </a:prstGeom>
          <a:solidFill>
            <a:srgbClr val="EA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29924" y="2569418"/>
            <a:ext cx="52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564152" y="2438476"/>
            <a:ext cx="169683" cy="159362"/>
          </a:xfrm>
          <a:prstGeom prst="ellipse">
            <a:avLst/>
          </a:prstGeom>
          <a:solidFill>
            <a:srgbClr val="EA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384946" y="2569418"/>
            <a:ext cx="64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 1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774802" y="2440763"/>
            <a:ext cx="169683" cy="159362"/>
          </a:xfrm>
          <a:prstGeom prst="ellipse">
            <a:avLst/>
          </a:prstGeom>
          <a:solidFill>
            <a:srgbClr val="EA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595596" y="2571705"/>
            <a:ext cx="62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 2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>
            <a:off x="1558017" y="2518157"/>
            <a:ext cx="1393392" cy="1217629"/>
          </a:xfrm>
          <a:prstGeom prst="bentConnector3">
            <a:avLst>
              <a:gd name="adj1" fmla="val 22262"/>
            </a:avLst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1917377" y="3660530"/>
            <a:ext cx="169683" cy="15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꺾인 연결선 74"/>
          <p:cNvCxnSpPr/>
          <p:nvPr/>
        </p:nvCxnSpPr>
        <p:spPr>
          <a:xfrm>
            <a:off x="3776663" y="2517871"/>
            <a:ext cx="1393392" cy="1217629"/>
          </a:xfrm>
          <a:prstGeom prst="bentConnector3">
            <a:avLst>
              <a:gd name="adj1" fmla="val 22262"/>
            </a:avLst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2958586" y="3655963"/>
            <a:ext cx="169683" cy="15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5173711" y="3662413"/>
            <a:ext cx="169683" cy="15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꺾인 연결선 73"/>
          <p:cNvCxnSpPr/>
          <p:nvPr/>
        </p:nvCxnSpPr>
        <p:spPr>
          <a:xfrm>
            <a:off x="2998543" y="2518014"/>
            <a:ext cx="1393392" cy="1217629"/>
          </a:xfrm>
          <a:prstGeom prst="bentConnector3">
            <a:avLst>
              <a:gd name="adj1" fmla="val 22262"/>
            </a:avLst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4330195" y="3656105"/>
            <a:ext cx="169683" cy="15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5554145" y="2517871"/>
            <a:ext cx="0" cy="1224223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232045" y="3735500"/>
            <a:ext cx="0" cy="1224223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560854" y="381818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developer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2820126" y="3742094"/>
            <a:ext cx="0" cy="1224223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2232045" y="4953415"/>
            <a:ext cx="588081" cy="6308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2292324" y="4886636"/>
            <a:ext cx="169683" cy="159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589145" y="4886636"/>
            <a:ext cx="169683" cy="159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>
            <a:off x="4547096" y="3747519"/>
            <a:ext cx="0" cy="1224223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5135177" y="3754113"/>
            <a:ext cx="0" cy="1224223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4547096" y="4965434"/>
            <a:ext cx="588081" cy="6308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4607375" y="4898655"/>
            <a:ext cx="169683" cy="159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4904196" y="4898655"/>
            <a:ext cx="169683" cy="15936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936621" y="5058866"/>
            <a:ext cx="1093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feature_**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 flipV="1">
            <a:off x="7413871" y="2422533"/>
            <a:ext cx="1156771" cy="15943"/>
          </a:xfrm>
          <a:prstGeom prst="line">
            <a:avLst/>
          </a:prstGeom>
          <a:ln w="47625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7414069" y="3635394"/>
            <a:ext cx="1156771" cy="15943"/>
          </a:xfrm>
          <a:prstGeom prst="line">
            <a:avLst/>
          </a:prstGeom>
          <a:ln w="4762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7389688" y="4836689"/>
            <a:ext cx="1156771" cy="1594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85019" y="2397588"/>
            <a:ext cx="773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EA252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sz="2400">
              <a:solidFill>
                <a:srgbClr val="EA252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85019" y="3623828"/>
            <a:ext cx="149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developer</a:t>
            </a:r>
            <a:endParaRPr lang="ko-KR" altLang="en-US" sz="2400">
              <a:solidFill>
                <a:srgbClr val="4472C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315833" y="4831705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feature_**</a:t>
            </a:r>
            <a:endParaRPr lang="ko-KR" altLang="en-US" sz="2400">
              <a:solidFill>
                <a:srgbClr val="FFF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80245" y="2803519"/>
            <a:ext cx="277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E5CE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mtClean="0">
                <a:solidFill>
                  <a:srgbClr val="E5CE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version  </a:t>
            </a:r>
            <a:r>
              <a:rPr lang="ko-KR" altLang="en-US" smtClean="0">
                <a:solidFill>
                  <a:srgbClr val="E5CE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 단위 </a:t>
            </a:r>
            <a:endParaRPr lang="en-US" altLang="ko-KR" smtClean="0">
              <a:solidFill>
                <a:srgbClr val="E5CEC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mtClean="0">
                <a:solidFill>
                  <a:srgbClr val="E5CE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배포단계</a:t>
            </a:r>
            <a:endParaRPr lang="ko-KR" altLang="en-US">
              <a:solidFill>
                <a:srgbClr val="E5CEC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89659" y="4044089"/>
            <a:ext cx="33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E5CE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진행 중심 브랜치</a:t>
            </a:r>
            <a:endParaRPr lang="en-US" altLang="ko-KR" smtClean="0">
              <a:solidFill>
                <a:srgbClr val="E5CEC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mtClean="0">
                <a:solidFill>
                  <a:srgbClr val="E5CE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mtClean="0">
                <a:solidFill>
                  <a:srgbClr val="E5CE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브랜치 기능 완성 후 </a:t>
            </a:r>
            <a:r>
              <a:rPr lang="en-US" altLang="ko-KR" smtClean="0">
                <a:solidFill>
                  <a:srgbClr val="E5CE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merge</a:t>
            </a:r>
            <a:endParaRPr lang="ko-KR" altLang="en-US">
              <a:solidFill>
                <a:srgbClr val="E5CEC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419079" y="5271085"/>
            <a:ext cx="277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E5CE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개개인의 기능 단위 개발</a:t>
            </a:r>
            <a:endParaRPr lang="ko-KR" altLang="en-US">
              <a:solidFill>
                <a:srgbClr val="E5CEC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602"/>
            <a:ext cx="4451650" cy="9427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046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59718" y="2113928"/>
            <a:ext cx="6986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en-US" altLang="ko-KR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  <a:endParaRPr lang="en-US" altLang="ko-KR" sz="880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75" y="2837203"/>
            <a:ext cx="2198538" cy="17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277883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548554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862444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981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페이지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 </a:t>
            </a:r>
            <a:r>
              <a:rPr lang="en-US" altLang="ko-KR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비로그인</a:t>
            </a:r>
            <a:r>
              <a:rPr lang="en-US" altLang="ko-KR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658" y="1279350"/>
            <a:ext cx="5089365" cy="4764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TextBox 44"/>
          <p:cNvSpPr txBox="1"/>
          <p:nvPr/>
        </p:nvSpPr>
        <p:spPr>
          <a:xfrm>
            <a:off x="1151165" y="2287415"/>
            <a:ext cx="3386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기능</a:t>
            </a:r>
            <a:endParaRPr lang="en-US" altLang="ko-KR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 별 가게 표시 </a:t>
            </a:r>
            <a:endParaRPr lang="en-US" altLang="ko-KR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Swiper</a:t>
            </a:r>
            <a:endParaRPr lang="en-US" altLang="ko-KR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3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2162537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236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페이지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 </a:t>
            </a:r>
            <a:r>
              <a:rPr lang="en-US" altLang="ko-KR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비로그인</a:t>
            </a:r>
            <a:r>
              <a:rPr lang="en-US" altLang="ko-KR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53" y="1974376"/>
            <a:ext cx="7129791" cy="33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TextBox 44"/>
          <p:cNvSpPr txBox="1"/>
          <p:nvPr/>
        </p:nvSpPr>
        <p:spPr>
          <a:xfrm>
            <a:off x="4195052" y="5674881"/>
            <a:ext cx="547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소셜 로그인 </a:t>
            </a:r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</a:t>
            </a:r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</a:t>
            </a:r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5485546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2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2162537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236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페이지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 </a:t>
            </a:r>
            <a:r>
              <a:rPr lang="en-US" altLang="ko-KR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비로그인</a:t>
            </a:r>
            <a:r>
              <a:rPr lang="en-US" altLang="ko-KR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13641" y="5772615"/>
            <a:ext cx="222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찾기 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5485546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dn.discordapp.com/attachments/1023828016184430592/1065162823484833844/Screenshot_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90" y="2864113"/>
            <a:ext cx="4088198" cy="193954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1023828016184430592/1065162823237374023/Screenshot_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51" y="1429784"/>
            <a:ext cx="4136638" cy="187527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1023828016184430592/1065162823027662858/Screenshot_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88" y="3755314"/>
            <a:ext cx="4069288" cy="157685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710317" y="5772614"/>
            <a:ext cx="222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42732" y="3338111"/>
            <a:ext cx="0" cy="340970"/>
          </a:xfrm>
          <a:prstGeom prst="straightConnector1">
            <a:avLst/>
          </a:prstGeom>
          <a:ln w="44450">
            <a:solidFill>
              <a:srgbClr val="E5C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446440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4" y="927321"/>
            <a:ext cx="1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 </a:t>
            </a:r>
            <a:r>
              <a:rPr lang="en-US" altLang="ko-KR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비로그인</a:t>
            </a:r>
            <a:r>
              <a:rPr lang="en-US" altLang="ko-KR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9213" y="839192"/>
            <a:ext cx="3386732" cy="358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 인증 기능 </a:t>
            </a:r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누리고 </a:t>
            </a:r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API)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84277" y="3708768"/>
            <a:ext cx="403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</a:t>
            </a:r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alidation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111827" y="2388164"/>
            <a:ext cx="992719" cy="642755"/>
          </a:xfrm>
          <a:prstGeom prst="straightConnector1">
            <a:avLst/>
          </a:prstGeom>
          <a:ln w="31750">
            <a:solidFill>
              <a:srgbClr val="E5C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5111826" y="3616500"/>
            <a:ext cx="992720" cy="486066"/>
          </a:xfrm>
          <a:prstGeom prst="straightConnector1">
            <a:avLst/>
          </a:prstGeom>
          <a:ln w="31750">
            <a:solidFill>
              <a:srgbClr val="E5C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91991" y="2274758"/>
            <a:ext cx="4273731" cy="2975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00" y="2413055"/>
            <a:ext cx="3267008" cy="268865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6444162" y="1286970"/>
            <a:ext cx="4077444" cy="2219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75" y="1447634"/>
            <a:ext cx="3670587" cy="1908500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6484277" y="4102639"/>
            <a:ext cx="4077444" cy="2318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35" y="5318801"/>
            <a:ext cx="3780313" cy="9104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67" y="4248133"/>
            <a:ext cx="3756142" cy="991594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5652000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32195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7255944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2325414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236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수정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 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1165" y="2287415"/>
            <a:ext cx="3386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 수정</a:t>
            </a:r>
            <a:endParaRPr lang="en-US" altLang="ko-KR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소셜 로그인 회원은</a:t>
            </a:r>
            <a:endParaRPr lang="en-US" altLang="ko-KR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정보를 수정할 수 없음</a:t>
            </a:r>
            <a:endParaRPr lang="en-US" altLang="ko-KR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579326" y="1222915"/>
            <a:ext cx="4673936" cy="3672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00" y="1481430"/>
            <a:ext cx="4041909" cy="316024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5973248" y="2684244"/>
            <a:ext cx="4673936" cy="3672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43" y="2864607"/>
            <a:ext cx="4000706" cy="32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512542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4" y="927321"/>
            <a:ext cx="165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검색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 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586" y="1219708"/>
            <a:ext cx="4576859" cy="4995798"/>
          </a:xfrm>
          <a:prstGeom prst="rect">
            <a:avLst/>
          </a:prstGeom>
          <a:ln w="127000">
            <a:solidFill>
              <a:schemeClr val="bg2">
                <a:lumMod val="50000"/>
              </a:schemeClr>
            </a:solidFill>
          </a:ln>
          <a:effectLst>
            <a:softEdge rad="76200"/>
          </a:effectLst>
        </p:spPr>
      </p:pic>
      <p:sp>
        <p:nvSpPr>
          <p:cNvPr id="45" name="TextBox 44"/>
          <p:cNvSpPr txBox="1"/>
          <p:nvPr/>
        </p:nvSpPr>
        <p:spPr>
          <a:xfrm>
            <a:off x="1151164" y="2287415"/>
            <a:ext cx="35971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등록된 전체 가게 모아보기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정보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디테일 페이지 바로가기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 바로가기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255944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2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59718" y="2113928"/>
            <a:ext cx="6986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 </a:t>
            </a:r>
            <a:endParaRPr lang="en-US" altLang="ko-KR" sz="880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75" y="2837203"/>
            <a:ext cx="2198538" cy="17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3" y="976657"/>
            <a:ext cx="2999819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3038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디테일 페이지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28" y="1107608"/>
            <a:ext cx="4449788" cy="3900926"/>
          </a:xfrm>
          <a:prstGeom prst="rect">
            <a:avLst/>
          </a:prstGeom>
          <a:ln w="63500"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382" y="2587272"/>
            <a:ext cx="4449788" cy="3900926"/>
          </a:xfrm>
          <a:prstGeom prst="rect">
            <a:avLst/>
          </a:prstGeom>
          <a:ln w="63500">
            <a:solidFill>
              <a:schemeClr val="bg2">
                <a:lumMod val="50000"/>
                <a:alpha val="80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1151165" y="2287415"/>
            <a:ext cx="33867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카카오톡 지도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  <a:p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카카오톡 메시지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  <a:p>
            <a:pPr marL="285750" indent="-285750">
              <a:buFontTx/>
              <a:buChar char="-"/>
            </a:pP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상세 정보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가게 리뷰 모아보기</a:t>
            </a: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255944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3" y="976657"/>
            <a:ext cx="2999819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94" y="2884326"/>
            <a:ext cx="5513301" cy="2280682"/>
          </a:xfrm>
          <a:prstGeom prst="rect">
            <a:avLst/>
          </a:prstGeom>
          <a:ln w="63500">
            <a:solidFill>
              <a:schemeClr val="bg2">
                <a:lumMod val="25000"/>
              </a:schemeClr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1136533" y="927321"/>
            <a:ext cx="3038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디테일 페이지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831" y="1401653"/>
            <a:ext cx="2489517" cy="3283119"/>
          </a:xfrm>
          <a:prstGeom prst="rect">
            <a:avLst/>
          </a:prstGeom>
          <a:ln w="635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93" y="2403610"/>
            <a:ext cx="2712710" cy="3498894"/>
          </a:xfrm>
          <a:prstGeom prst="rect">
            <a:avLst/>
          </a:prstGeom>
          <a:ln w="63500">
            <a:solidFill>
              <a:schemeClr val="bg2">
                <a:lumMod val="2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extBox 44"/>
          <p:cNvSpPr txBox="1"/>
          <p:nvPr/>
        </p:nvSpPr>
        <p:spPr>
          <a:xfrm>
            <a:off x="1151165" y="1969223"/>
            <a:ext cx="338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카카오톡 메시지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255944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1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3" y="976657"/>
            <a:ext cx="1446441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268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99405" y="4776513"/>
            <a:ext cx="3386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datePicker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33" y="2046019"/>
            <a:ext cx="5297318" cy="3855295"/>
          </a:xfrm>
          <a:prstGeom prst="rect">
            <a:avLst/>
          </a:prstGeom>
          <a:ln w="63500">
            <a:solidFill>
              <a:schemeClr val="bg2">
                <a:lumMod val="2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108" y="2384721"/>
            <a:ext cx="4101812" cy="2307686"/>
          </a:xfrm>
          <a:prstGeom prst="rect">
            <a:avLst/>
          </a:prstGeom>
          <a:ln w="63500">
            <a:solidFill>
              <a:schemeClr val="bg2">
                <a:lumMod val="25000"/>
              </a:schemeClr>
            </a:solidFill>
          </a:ln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255944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0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3" y="976657"/>
            <a:ext cx="1446441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268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75573" y="1745378"/>
            <a:ext cx="3386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결제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279" y="2330807"/>
            <a:ext cx="4358828" cy="3311735"/>
          </a:xfrm>
          <a:prstGeom prst="rect">
            <a:avLst/>
          </a:prstGeom>
          <a:ln w="41275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190" y="1176956"/>
            <a:ext cx="3143734" cy="2342095"/>
          </a:xfrm>
          <a:prstGeom prst="rect">
            <a:avLst/>
          </a:prstGeom>
          <a:ln w="41275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190" y="4485458"/>
            <a:ext cx="3431145" cy="1222011"/>
          </a:xfrm>
          <a:prstGeom prst="rect">
            <a:avLst/>
          </a:prstGeom>
          <a:ln w="41275">
            <a:solidFill>
              <a:schemeClr val="bg1">
                <a:lumMod val="50000"/>
              </a:schemeClr>
            </a:solidFill>
          </a:ln>
        </p:spPr>
      </p:pic>
      <p:cxnSp>
        <p:nvCxnSpPr>
          <p:cNvPr id="13" name="직선 화살표 연결선 12"/>
          <p:cNvCxnSpPr/>
          <p:nvPr/>
        </p:nvCxnSpPr>
        <p:spPr>
          <a:xfrm flipV="1">
            <a:off x="5894024" y="2657930"/>
            <a:ext cx="649995" cy="581029"/>
          </a:xfrm>
          <a:prstGeom prst="straightConnector1">
            <a:avLst/>
          </a:prstGeom>
          <a:ln w="31750">
            <a:solidFill>
              <a:srgbClr val="E5C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5894023" y="4073021"/>
            <a:ext cx="649996" cy="412437"/>
          </a:xfrm>
          <a:prstGeom prst="straightConnector1">
            <a:avLst/>
          </a:prstGeom>
          <a:ln w="31750">
            <a:solidFill>
              <a:srgbClr val="E5C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46" y="2778555"/>
            <a:ext cx="299283" cy="299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46" y="4149185"/>
            <a:ext cx="267387" cy="267387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255944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46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3" y="976657"/>
            <a:ext cx="2955751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311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매거진 </a:t>
            </a:r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414" y="1011143"/>
            <a:ext cx="4049210" cy="3241177"/>
          </a:xfrm>
          <a:prstGeom prst="rect">
            <a:avLst/>
          </a:prstGeom>
          <a:ln w="635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414" y="4367854"/>
            <a:ext cx="4895060" cy="2099008"/>
          </a:xfrm>
          <a:prstGeom prst="rect">
            <a:avLst/>
          </a:prstGeom>
          <a:ln w="63500">
            <a:solidFill>
              <a:schemeClr val="bg2">
                <a:lumMod val="2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1151165" y="2287415"/>
            <a:ext cx="33867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CRUD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관리자만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사용자는 페이지를 읽는 것만 가능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255944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5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3" y="976657"/>
            <a:ext cx="708311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06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 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174" y="1598757"/>
            <a:ext cx="6074674" cy="393149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317591" y="5855716"/>
            <a:ext cx="700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사용자들이 작성한</a:t>
            </a:r>
            <a:r>
              <a:rPr lang="en-US" altLang="ko-KR" sz="200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리뷰를 볼 수 있는 페이지 </a:t>
            </a:r>
            <a:endParaRPr lang="en-US" altLang="ko-KR" sz="20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924538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1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3" y="976657"/>
            <a:ext cx="708311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06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 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36891" y="2409365"/>
            <a:ext cx="3015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다녀온 가게만 리뷰를 </a:t>
            </a:r>
            <a:endParaRPr lang="en-US" altLang="ko-KR" sz="20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작성할 수 있다</a:t>
            </a:r>
            <a:r>
              <a:rPr lang="en-US" altLang="ko-KR" sz="20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sz="20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281" y="1395263"/>
            <a:ext cx="5122729" cy="4388592"/>
          </a:xfrm>
          <a:prstGeom prst="rect">
            <a:avLst/>
          </a:prstGeom>
          <a:ln w="41275">
            <a:solidFill>
              <a:schemeClr val="bg1">
                <a:lumMod val="50000"/>
              </a:schemeClr>
            </a:solidFill>
          </a:ln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924538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1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3" y="976657"/>
            <a:ext cx="2999819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3038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디테일 페이지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484" y="1322540"/>
            <a:ext cx="4438591" cy="489633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151165" y="2287415"/>
            <a:ext cx="3386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CRUD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기능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924538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0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501526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236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리뷰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1165" y="2287415"/>
            <a:ext cx="338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리뷰 모아보기</a:t>
            </a: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127" y="1426058"/>
            <a:ext cx="5319936" cy="4608944"/>
          </a:xfrm>
          <a:prstGeom prst="rec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924538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19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3" y="976657"/>
            <a:ext cx="2195587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236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예약내역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1164" y="1714204"/>
            <a:ext cx="4203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예약내역 확인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대기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승인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거절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취소완료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13" y="2983986"/>
            <a:ext cx="5000039" cy="32161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709" y="1322540"/>
            <a:ext cx="3977606" cy="8625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02" y="2313285"/>
            <a:ext cx="2610620" cy="27121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709" y="5109860"/>
            <a:ext cx="4102067" cy="73291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326410" y="2480268"/>
            <a:ext cx="420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거절시 예약금 반환 조치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924538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6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22707" y="94004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484701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920155" y="1322540"/>
            <a:ext cx="5212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구슬 구슬 </a:t>
            </a:r>
            <a:r>
              <a:rPr lang="en-US" altLang="ko-KR" sz="4400" smtClean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400"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454" y="4046521"/>
            <a:ext cx="7101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</a:t>
            </a:r>
            <a:endParaRPr lang="en-US" altLang="ko-KR" sz="240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40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사용자가 </a:t>
            </a:r>
            <a:r>
              <a:rPr lang="ko-KR" altLang="en-US" sz="240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갓지은 따뜻한 식사를 할 수 있게 </a:t>
            </a:r>
            <a:endParaRPr lang="en-US" altLang="ko-KR" sz="240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전국의 맛집을 소개하고 예약하는 웹 반응형 홈페이지 </a:t>
            </a:r>
            <a:r>
              <a:rPr lang="ko-KR" altLang="en-US" sz="240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en-US" altLang="ko-KR" sz="240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40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40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29" y="2589342"/>
            <a:ext cx="63436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424408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551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고객센터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1164" y="1751649"/>
            <a:ext cx="4536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작성한 고객센터 문의글만 표시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(1:1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문의 개념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13" y="3067052"/>
            <a:ext cx="7499104" cy="2740057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7924538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2173554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236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메시지 보관함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1164" y="1751649"/>
            <a:ext cx="4720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유저와 파트너는 관리자로 부터 메시지를 받을 수 있다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29" y="2965432"/>
            <a:ext cx="7273293" cy="2651431"/>
          </a:xfrm>
          <a:prstGeom prst="rect">
            <a:avLst/>
          </a:prstGeom>
          <a:ln w="44450"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11" y="1251006"/>
            <a:ext cx="3601379" cy="3398704"/>
          </a:xfrm>
          <a:prstGeom prst="rect">
            <a:avLst/>
          </a:prstGeom>
          <a:ln w="44450">
            <a:solidFill>
              <a:schemeClr val="bg2">
                <a:lumMod val="50000"/>
              </a:schemeClr>
            </a:solidFill>
          </a:ln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8612796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501525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63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홈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00989" y="5846768"/>
            <a:ext cx="6644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유저는 파트너 신청을 할 수 있다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390" y="1907907"/>
            <a:ext cx="8072783" cy="37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809997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2" y="927321"/>
            <a:ext cx="193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신청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24549" y="1925207"/>
            <a:ext cx="296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신청 양식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Validation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893" y="1777640"/>
            <a:ext cx="5962524" cy="41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501525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63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홈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67262" y="1777640"/>
            <a:ext cx="5869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관리자가 파트너로 승인하면 파트너 페이지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Navi bar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업데이트 되고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등록이 가능해진다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500" t="428" r="6413" b="7190"/>
          <a:stretch/>
        </p:blipFill>
        <p:spPr>
          <a:xfrm>
            <a:off x="2175400" y="3158212"/>
            <a:ext cx="7028762" cy="31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501525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63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등록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5336" y="1802138"/>
            <a:ext cx="586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등록 페이지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6" y="2312412"/>
            <a:ext cx="6609764" cy="35906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34" y="4353666"/>
            <a:ext cx="4903188" cy="1677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70338" y="3856927"/>
            <a:ext cx="618212" cy="6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501525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63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등록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5336" y="1802138"/>
            <a:ext cx="5869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46" y="1828999"/>
            <a:ext cx="6759741" cy="39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501525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63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수정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5336" y="1802138"/>
            <a:ext cx="5869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정보 수정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정보 수정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73" y="1512096"/>
            <a:ext cx="4709576" cy="38555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46" y="2624403"/>
            <a:ext cx="4967493" cy="35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4" y="976657"/>
            <a:ext cx="1501525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63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예약관리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5336" y="1802138"/>
            <a:ext cx="5869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예약건 </a:t>
            </a: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승인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거절</a:t>
            </a:r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다중승인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거절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35" y="1715186"/>
            <a:ext cx="6312483" cy="39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5" y="976657"/>
            <a:ext cx="752378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143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75575" y="5043647"/>
            <a:ext cx="1907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일주일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일별 예약건 수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14" y="2101786"/>
            <a:ext cx="3548435" cy="27676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52" y="2101787"/>
            <a:ext cx="3548098" cy="27676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2101787"/>
            <a:ext cx="3548098" cy="276766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744130" y="5057853"/>
            <a:ext cx="1907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한달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주별 예약건 수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623236" y="5043646"/>
            <a:ext cx="1907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개월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 예약건 수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2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59718" y="2113928"/>
            <a:ext cx="89799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 </a:t>
            </a:r>
            <a:r>
              <a:rPr lang="en-US" altLang="ko-KR" sz="8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8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88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8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분담</a:t>
            </a:r>
            <a:endParaRPr lang="en-US" altLang="ko-KR" sz="88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880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75" y="2837203"/>
            <a:ext cx="2198538" cy="17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5" y="976657"/>
            <a:ext cx="1809996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94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관리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75575" y="1887362"/>
            <a:ext cx="296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파트너 신청 승인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거절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788" y="1279350"/>
            <a:ext cx="4076274" cy="49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5" y="976657"/>
            <a:ext cx="1413389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573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고객센터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75575" y="1887362"/>
            <a:ext cx="6238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관리자는 모든 유저의 글을 확인할 수 있고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 확인 후 쪽지로 답장한다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33" y="2884334"/>
            <a:ext cx="5756011" cy="28831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08" y="1347439"/>
            <a:ext cx="3162818" cy="19108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-988"/>
          <a:stretch/>
        </p:blipFill>
        <p:spPr>
          <a:xfrm>
            <a:off x="7689908" y="3258258"/>
            <a:ext cx="3162818" cy="29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5" y="976657"/>
            <a:ext cx="1798979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926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메시지 관리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75575" y="1887362"/>
            <a:ext cx="623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전송된 모든 메시지 확인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96" y="2335163"/>
            <a:ext cx="6120249" cy="405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5" y="976657"/>
            <a:ext cx="1798979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1926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통계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81749" y="4872430"/>
            <a:ext cx="1880940" cy="826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일별 가입자 수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18" y="2273594"/>
            <a:ext cx="3377710" cy="23786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666" y="2273594"/>
            <a:ext cx="3377710" cy="24124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838" y="2273594"/>
            <a:ext cx="3416655" cy="241454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24745" y="4872430"/>
            <a:ext cx="1880940" cy="826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일별 리뷰 수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95173" y="4868181"/>
            <a:ext cx="2379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최근 </a:t>
            </a:r>
            <a:r>
              <a:rPr lang="en-US" altLang="ko-KR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일별 파트너 신청 수 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1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000" err="1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기능소개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175575" y="976657"/>
            <a:ext cx="2625244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36533" y="927321"/>
            <a:ext cx="301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404 </a:t>
            </a:r>
            <a:r>
              <a:rPr lang="ko-KR" altLang="en-US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에러페이지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165" y="1397375"/>
            <a:ext cx="234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기능</a:t>
            </a:r>
            <a:endParaRPr lang="ko-KR" altLang="en-US" sz="140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93" y="1902709"/>
            <a:ext cx="6945237" cy="338496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296075" y="5540710"/>
            <a:ext cx="3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화이트라벨 에러 페이지 방지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마침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969321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4384713" y="4133817"/>
            <a:ext cx="42970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smtClean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en-US" altLang="ko-KR" sz="6600" smtClean="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98" name="Picture 2" descr="따봉이의 따봉 라이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235" y="1900978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34" y="1854121"/>
            <a:ext cx="939112" cy="9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4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Plan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및 역할 분담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696" y="1583661"/>
            <a:ext cx="7291560" cy="4004854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175574" y="976657"/>
            <a:ext cx="2345294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4" y="927321"/>
            <a:ext cx="2939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Trello Board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1299136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06056" y="5776913"/>
            <a:ext cx="620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트렐로를 활용해 타임라인 별 역할 분담 및 계획 생성</a:t>
            </a: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269064" y="982996"/>
            <a:ext cx="1299990" cy="337644"/>
          </a:xfrm>
          <a:prstGeom prst="roundRect">
            <a:avLst/>
          </a:prstGeom>
          <a:solidFill>
            <a:srgbClr val="719AF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hlinkClick r:id="rId6"/>
              </a:rPr>
              <a:t>Link here 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6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Plan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및 역할 분담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299136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1175573" y="981552"/>
            <a:ext cx="2773493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136534" y="932216"/>
            <a:ext cx="2939044" cy="54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Trello TimeLine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912" y="1845118"/>
            <a:ext cx="8886041" cy="12313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912" y="3065018"/>
            <a:ext cx="8886041" cy="27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139799" y="95079"/>
            <a:ext cx="11929494" cy="6666090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46769"/>
              <a:ext cx="11929494" cy="6083537"/>
            </a:xfrm>
            <a:prstGeom prst="rect">
              <a:avLst/>
            </a:prstGeom>
            <a:solidFill>
              <a:srgbClr val="81A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5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en-US" altLang="ko-KR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Plan </a:t>
              </a:r>
              <a:r>
                <a:rPr lang="ko-KR" altLang="en-US" sz="2000" smtClean="0">
                  <a:solidFill>
                    <a:srgbClr val="272C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및 역할 분담</a:t>
              </a:r>
              <a:endParaRPr lang="ko-KR" altLang="en-US" sz="2000">
                <a:solidFill>
                  <a:srgbClr val="272C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68137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634989"/>
              <a:ext cx="829530" cy="6010108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53062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prstClr val="white"/>
                  </a:solidFill>
                </a:rPr>
                <a:t>▼</a:t>
              </a: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" y="170700"/>
            <a:ext cx="397950" cy="39795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7AE34A-4512-BAF6-167D-473D38FD9135}"/>
              </a:ext>
            </a:extLst>
          </p:cNvPr>
          <p:cNvGrpSpPr/>
          <p:nvPr/>
        </p:nvGrpSpPr>
        <p:grpSpPr>
          <a:xfrm>
            <a:off x="11431051" y="892679"/>
            <a:ext cx="429861" cy="429861"/>
            <a:chOff x="215317" y="343634"/>
            <a:chExt cx="684000" cy="684000"/>
          </a:xfrm>
        </p:grpSpPr>
        <p:sp>
          <p:nvSpPr>
            <p:cNvPr id="51" name="사각형: 둥근 모서리 55">
              <a:extLst>
                <a:ext uri="{FF2B5EF4-FFF2-40B4-BE49-F238E27FC236}">
                  <a16:creationId xmlns:a16="http://schemas.microsoft.com/office/drawing/2014/main" id="{D53D766B-95B0-9E7F-E503-C832D3505914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F37462-E062-F8CB-5561-EF45C4C3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39" y="412355"/>
              <a:ext cx="546554" cy="5465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AFF89-3376-790C-A5B6-C51ED121E8E2}"/>
              </a:ext>
            </a:extLst>
          </p:cNvPr>
          <p:cNvGrpSpPr/>
          <p:nvPr/>
        </p:nvGrpSpPr>
        <p:grpSpPr>
          <a:xfrm>
            <a:off x="11429290" y="1562710"/>
            <a:ext cx="429861" cy="429861"/>
            <a:chOff x="1619355" y="4372984"/>
            <a:chExt cx="755110" cy="7551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69F052B-015C-196F-D267-B45057686BFA}"/>
                </a:ext>
              </a:extLst>
            </p:cNvPr>
            <p:cNvSpPr/>
            <p:nvPr/>
          </p:nvSpPr>
          <p:spPr>
            <a:xfrm>
              <a:off x="1619355" y="4372984"/>
              <a:ext cx="755110" cy="755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60">
              <a:extLst>
                <a:ext uri="{FF2B5EF4-FFF2-40B4-BE49-F238E27FC236}">
                  <a16:creationId xmlns:a16="http://schemas.microsoft.com/office/drawing/2014/main" id="{F0DD65D6-AB16-D94F-0751-76B1E79BB703}"/>
                </a:ext>
              </a:extLst>
            </p:cNvPr>
            <p:cNvSpPr/>
            <p:nvPr/>
          </p:nvSpPr>
          <p:spPr>
            <a:xfrm>
              <a:off x="1788187" y="5064513"/>
              <a:ext cx="417367" cy="63239"/>
            </a:xfrm>
            <a:custGeom>
              <a:avLst/>
              <a:gdLst>
                <a:gd name="connsiteX0" fmla="*/ 0 w 498332"/>
                <a:gd name="connsiteY0" fmla="*/ 0 h 95892"/>
                <a:gd name="connsiteX1" fmla="*/ 498332 w 498332"/>
                <a:gd name="connsiteY1" fmla="*/ 0 h 95892"/>
                <a:gd name="connsiteX2" fmla="*/ 460261 w 498332"/>
                <a:gd name="connsiteY2" fmla="*/ 31412 h 95892"/>
                <a:gd name="connsiteX3" fmla="*/ 249166 w 498332"/>
                <a:gd name="connsiteY3" fmla="*/ 95892 h 95892"/>
                <a:gd name="connsiteX4" fmla="*/ 38071 w 498332"/>
                <a:gd name="connsiteY4" fmla="*/ 31412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332" h="95892">
                  <a:moveTo>
                    <a:pt x="0" y="0"/>
                  </a:moveTo>
                  <a:lnTo>
                    <a:pt x="498332" y="0"/>
                  </a:lnTo>
                  <a:lnTo>
                    <a:pt x="460261" y="31412"/>
                  </a:lnTo>
                  <a:cubicBezTo>
                    <a:pt x="400003" y="72121"/>
                    <a:pt x="327360" y="95892"/>
                    <a:pt x="249166" y="95892"/>
                  </a:cubicBezTo>
                  <a:cubicBezTo>
                    <a:pt x="170972" y="95892"/>
                    <a:pt x="98330" y="72121"/>
                    <a:pt x="38071" y="31412"/>
                  </a:cubicBezTo>
                  <a:close/>
                </a:path>
              </a:pathLst>
            </a:custGeom>
            <a:solidFill>
              <a:srgbClr val="8166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0" rtlCol="0" anchor="ctr">
              <a:noAutofit/>
            </a:bodyPr>
            <a:lstStyle/>
            <a:p>
              <a:pPr algn="ctr">
                <a:defRPr/>
              </a:pPr>
              <a:endParaRPr lang="ko-KR" altLang="en-US" sz="1100" b="1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65470AF-369C-65E6-93A5-B904679D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846" y="4436306"/>
              <a:ext cx="632047" cy="632047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1175574" y="976657"/>
            <a:ext cx="2345294" cy="418606"/>
          </a:xfrm>
          <a:prstGeom prst="rect">
            <a:avLst/>
          </a:prstGeom>
          <a:solidFill>
            <a:srgbClr val="E06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36534" y="927321"/>
            <a:ext cx="2939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Trello Chart</a:t>
            </a:r>
            <a:endParaRPr lang="ko-KR" altLang="en-US" sz="3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47" y="1956376"/>
            <a:ext cx="4411910" cy="3448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605" y="1956485"/>
            <a:ext cx="4287718" cy="3524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2546" y="5729403"/>
            <a:ext cx="1777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파트별 커밋 수 </a:t>
            </a:r>
            <a:endParaRPr lang="ko-KR" altLang="en-US" sz="20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05492" y="5733124"/>
            <a:ext cx="1777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일자별 커밋 수 </a:t>
            </a:r>
            <a:endParaRPr lang="ko-KR" altLang="en-US" sz="20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0A8748-7008-352A-C0C8-6A8AC675483C}"/>
              </a:ext>
            </a:extLst>
          </p:cNvPr>
          <p:cNvCxnSpPr>
            <a:cxnSpLocks/>
          </p:cNvCxnSpPr>
          <p:nvPr/>
        </p:nvCxnSpPr>
        <p:spPr>
          <a:xfrm>
            <a:off x="452546" y="6582397"/>
            <a:ext cx="1299136" cy="0"/>
          </a:xfrm>
          <a:prstGeom prst="line">
            <a:avLst/>
          </a:prstGeom>
          <a:ln w="25400">
            <a:solidFill>
              <a:srgbClr val="EA252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26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59718" y="2113928"/>
            <a:ext cx="69865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8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기술 및 라이브러리</a:t>
            </a:r>
            <a:endParaRPr lang="en-US" altLang="ko-KR" sz="880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75" y="2837203"/>
            <a:ext cx="2198538" cy="17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905</TotalTime>
  <Words>1279</Words>
  <Application>Microsoft Office PowerPoint</Application>
  <PresentationFormat>와이드스크린</PresentationFormat>
  <Paragraphs>499</Paragraphs>
  <Slides>55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Tmon몬소리 Black</vt:lpstr>
      <vt:lpstr>맑은 고딕</vt:lpstr>
      <vt:lpstr>배달의민족 주아</vt:lpstr>
      <vt:lpstr>배달의민족 한나체 Air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ITPS</cp:lastModifiedBy>
  <cp:revision>86</cp:revision>
  <dcterms:created xsi:type="dcterms:W3CDTF">2022-09-15T02:42:00Z</dcterms:created>
  <dcterms:modified xsi:type="dcterms:W3CDTF">2023-01-18T08:58:21Z</dcterms:modified>
</cp:coreProperties>
</file>